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4" r:id="rId2"/>
  </p:sldMasterIdLst>
  <p:notesMasterIdLst>
    <p:notesMasterId r:id="rId18"/>
  </p:notesMasterIdLst>
  <p:handoutMasterIdLst>
    <p:handoutMasterId r:id="rId19"/>
  </p:handoutMasterIdLst>
  <p:sldIdLst>
    <p:sldId id="405" r:id="rId3"/>
    <p:sldId id="406" r:id="rId4"/>
    <p:sldId id="426" r:id="rId5"/>
    <p:sldId id="438" r:id="rId6"/>
    <p:sldId id="439" r:id="rId7"/>
    <p:sldId id="440" r:id="rId8"/>
    <p:sldId id="441" r:id="rId9"/>
    <p:sldId id="430" r:id="rId10"/>
    <p:sldId id="431" r:id="rId11"/>
    <p:sldId id="432" r:id="rId12"/>
    <p:sldId id="433" r:id="rId13"/>
    <p:sldId id="442" r:id="rId14"/>
    <p:sldId id="435" r:id="rId15"/>
    <p:sldId id="436" r:id="rId16"/>
    <p:sldId id="444" r:id="rId17"/>
  </p:sldIdLst>
  <p:sldSz cx="9144000" cy="5143500" type="screen16x9"/>
  <p:notesSz cx="6669088" cy="9928225"/>
  <p:defaultTextStyle>
    <a:defPPr>
      <a:defRPr lang="de-DE"/>
    </a:defPPr>
    <a:lvl1pPr algn="l" rtl="0" fontAlgn="base">
      <a:spcBef>
        <a:spcPct val="50000"/>
      </a:spcBef>
      <a:spcAft>
        <a:spcPct val="25000"/>
      </a:spcAft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fontAlgn="base">
      <a:spcBef>
        <a:spcPct val="50000"/>
      </a:spcBef>
      <a:spcAft>
        <a:spcPct val="25000"/>
      </a:spcAft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fontAlgn="base">
      <a:spcBef>
        <a:spcPct val="50000"/>
      </a:spcBef>
      <a:spcAft>
        <a:spcPct val="25000"/>
      </a:spcAft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fontAlgn="base">
      <a:spcBef>
        <a:spcPct val="50000"/>
      </a:spcBef>
      <a:spcAft>
        <a:spcPct val="25000"/>
      </a:spcAft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fontAlgn="base">
      <a:spcBef>
        <a:spcPct val="50000"/>
      </a:spcBef>
      <a:spcAft>
        <a:spcPct val="25000"/>
      </a:spcAft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9"/>
    <a:srgbClr val="FFFFFA"/>
    <a:srgbClr val="FFFFFB"/>
    <a:srgbClr val="B0B0B0"/>
    <a:srgbClr val="FFF69F"/>
    <a:srgbClr val="FFF381"/>
    <a:srgbClr val="D2D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21" autoAdjust="0"/>
  </p:normalViewPr>
  <p:slideViewPr>
    <p:cSldViewPr>
      <p:cViewPr varScale="1">
        <p:scale>
          <a:sx n="105" d="100"/>
          <a:sy n="105" d="100"/>
        </p:scale>
        <p:origin x="82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9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fld id="{C40138EF-7301-48C8-9931-76B2766415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835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fld id="{AA66D318-7B98-432B-8430-D7053A74BF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505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 pitchFamily="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66D318-7B98-432B-8430-D7053A74BFF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78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15913" y="4867276"/>
            <a:ext cx="5040312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de-DE" sz="1000" dirty="0"/>
              <a:t>M</a:t>
            </a:r>
            <a:r>
              <a:rPr kumimoji="1" lang="de-DE" altLang="de-DE" sz="1000" dirty="0"/>
              <a:t>ETRO</a:t>
            </a:r>
            <a:endParaRPr lang="de-DE" altLang="de-DE" sz="1000" dirty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23850" y="189310"/>
            <a:ext cx="8496300" cy="351234"/>
          </a:xfrm>
          <a:prstGeom prst="rect">
            <a:avLst/>
          </a:prstGeom>
          <a:solidFill>
            <a:srgbClr val="FBE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322263" y="189310"/>
            <a:ext cx="1014412" cy="35123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25963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23851" y="2032377"/>
            <a:ext cx="6335713" cy="323871"/>
          </a:xfrm>
        </p:spPr>
        <p:txBody>
          <a:bodyPr anchor="b">
            <a:spAutoFit/>
          </a:bodyPr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5964" name="Rectangle 3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14325" y="3182541"/>
            <a:ext cx="6335713" cy="1009650"/>
          </a:xfrm>
        </p:spPr>
        <p:txBody>
          <a:bodyPr/>
          <a:lstStyle>
            <a:lvl1pPr marL="0" indent="0" algn="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 userDrawn="1">
            <p:ph sz="quarter" idx="10"/>
          </p:nvPr>
        </p:nvSpPr>
        <p:spPr>
          <a:xfrm>
            <a:off x="1116013" y="420688"/>
            <a:ext cx="914400" cy="914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9" name="Picture 26" descr="metro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3" y="306239"/>
            <a:ext cx="773569" cy="13893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283718"/>
            <a:ext cx="63341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181471"/>
      </p:ext>
    </p:extLst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A7C5B779-568F-4F54-9E3D-0467CEC31D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02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4828FEBD-8B7B-4EFB-8DB5-B5D448423C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65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6076" y="611981"/>
            <a:ext cx="2124075" cy="41862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611981"/>
            <a:ext cx="6219825" cy="41862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C34FE69E-91AD-428C-AFFF-287837784D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83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03225" y="1035844"/>
            <a:ext cx="2152809" cy="3544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05000" y="303609"/>
            <a:ext cx="2060388" cy="261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547100"/>
            <a:ext cx="7011987" cy="855900"/>
          </a:xfr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571750"/>
            <a:ext cx="7011987" cy="195024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bg2"/>
                </a:solidFill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5" y="4934314"/>
            <a:ext cx="1702595" cy="20918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488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7" y="4934313"/>
            <a:ext cx="3208654" cy="2091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488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4934315"/>
            <a:ext cx="288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488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‹Nr.›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15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3173"/>
            <a:ext cx="8496300" cy="35394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1CEDCCEE-264D-497C-9A49-D195316103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3548358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41577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FE71B8E1-76B4-40F0-A05E-17541F902E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463809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3173"/>
            <a:ext cx="8496300" cy="35394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8139" y="1348979"/>
            <a:ext cx="4160837" cy="34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1376" y="1348979"/>
            <a:ext cx="4162425" cy="34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50B26270-58F0-47B1-8B52-EF6A283B88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3449740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5394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30F5926B-F87C-4582-9603-CC34F1EA21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146017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3173"/>
            <a:ext cx="8496300" cy="35394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60FCD08-4CCB-4AED-B133-C1792B407E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1975224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17A4414-83E8-4446-9F76-7EB6272A56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69314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850" y="189310"/>
            <a:ext cx="8496300" cy="351234"/>
          </a:xfrm>
          <a:prstGeom prst="rect">
            <a:avLst/>
          </a:prstGeom>
          <a:solidFill>
            <a:srgbClr val="FBE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2263" y="189310"/>
            <a:ext cx="1014412" cy="35123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41313" y="4867276"/>
            <a:ext cx="5040312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de-DE" sz="1000" dirty="0"/>
              <a:t>M</a:t>
            </a:r>
            <a:r>
              <a:rPr kumimoji="1" lang="de-DE" altLang="de-DE" sz="1000" dirty="0"/>
              <a:t>ETRO</a:t>
            </a:r>
            <a:endParaRPr lang="de-DE" altLang="de-DE" sz="1000" dirty="0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V="1">
            <a:off x="323850" y="4867275"/>
            <a:ext cx="8496300" cy="0"/>
          </a:xfrm>
          <a:prstGeom prst="line">
            <a:avLst/>
          </a:prstGeom>
          <a:noFill/>
          <a:ln w="12700">
            <a:solidFill>
              <a:srgbClr val="0040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109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3850" y="1992388"/>
            <a:ext cx="6318250" cy="444822"/>
          </a:xfrm>
        </p:spPr>
        <p:txBody>
          <a:bodyPr bIns="90000" anchor="b">
            <a:spAutoFit/>
          </a:bodyPr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109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140869"/>
            <a:ext cx="6318250" cy="1658541"/>
          </a:xfrm>
        </p:spPr>
        <p:txBody>
          <a:bodyPr tIns="90000"/>
          <a:lstStyle>
            <a:lvl1pPr algn="r">
              <a:lnSpc>
                <a:spcPct val="90000"/>
              </a:lnSpc>
              <a:defRPr sz="16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 rot="16200000">
            <a:off x="6801445" y="2522737"/>
            <a:ext cx="4494610" cy="139700"/>
          </a:xfrm>
          <a:prstGeom prst="rect">
            <a:avLst/>
          </a:prstGeom>
          <a:ln w="6350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ts val="1100"/>
              </a:lnSpc>
              <a:spcBef>
                <a:spcPts val="100"/>
              </a:spcBef>
              <a:spcAft>
                <a:spcPct val="0"/>
              </a:spcAft>
              <a:defRPr sz="700">
                <a:solidFill>
                  <a:schemeClr val="hlink"/>
                </a:solidFill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  <p:pic>
        <p:nvPicPr>
          <p:cNvPr id="13" name="Picture 26" descr="metro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3" y="306239"/>
            <a:ext cx="773569" cy="13893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1116013" y="4968875"/>
            <a:ext cx="914400" cy="914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0299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368439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06A4A603-1F7E-4831-8560-9877C8956D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1938988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71561"/>
            <a:ext cx="54864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DA624C8C-11B1-4336-BAF4-C11C337A81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1161298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3173"/>
            <a:ext cx="8496300" cy="35394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CB50826A-7900-4ED2-B55C-27EE57A093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883766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466208" y="613172"/>
            <a:ext cx="353943" cy="418504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613172"/>
            <a:ext cx="6219825" cy="418504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77632D1C-FCAC-47C1-99C1-0D50E3E428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270919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3B631ED-DD8C-486C-9392-9103D8E030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92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771A6E4-A4DC-417F-963B-E90B59B632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57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8139" y="1348979"/>
            <a:ext cx="4160837" cy="34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1376" y="1348979"/>
            <a:ext cx="4162425" cy="34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C6906D94-840D-4FF4-B832-5AA3BB3B70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68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47FD1C1-9831-4E7D-A519-152BE56851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41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4A76A080-7908-4EDB-B04B-B67AD67372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67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6108FCBA-2AF9-4541-8291-BCC6CAF678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40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88BC2995-19ED-456D-A0E4-08647A5EFD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37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11981"/>
            <a:ext cx="8496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This ist the title in Arial bold, 20 pt</a:t>
            </a:r>
            <a:br>
              <a:rPr lang="en-US" altLang="de-DE"/>
            </a:br>
            <a:r>
              <a:rPr lang="en-US" altLang="de-DE"/>
              <a:t>maximum two lines</a:t>
            </a:r>
          </a:p>
        </p:txBody>
      </p:sp>
      <p:sp>
        <p:nvSpPr>
          <p:cNvPr id="5099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1900" y="4867276"/>
            <a:ext cx="4140200" cy="2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hlink"/>
                </a:solidFill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381C10A2-8D2F-49E1-9391-84F6C45CDB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341313" y="4867276"/>
            <a:ext cx="5040312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de-DE" sz="1000" dirty="0"/>
              <a:t>M</a:t>
            </a:r>
            <a:r>
              <a:rPr kumimoji="1" lang="de-DE" altLang="de-DE" sz="1000" dirty="0"/>
              <a:t>ETRO</a:t>
            </a:r>
            <a:endParaRPr lang="de-DE" altLang="de-DE" sz="1000" dirty="0"/>
          </a:p>
        </p:txBody>
      </p:sp>
      <p:sp>
        <p:nvSpPr>
          <p:cNvPr id="1032" name="Rectangle 26"/>
          <p:cNvSpPr>
            <a:spLocks noChangeArrowheads="1"/>
          </p:cNvSpPr>
          <p:nvPr/>
        </p:nvSpPr>
        <p:spPr bwMode="auto">
          <a:xfrm>
            <a:off x="323850" y="189310"/>
            <a:ext cx="8496300" cy="351234"/>
          </a:xfrm>
          <a:prstGeom prst="rect">
            <a:avLst/>
          </a:prstGeom>
          <a:solidFill>
            <a:srgbClr val="FBE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34" name="Rectangle 28"/>
          <p:cNvSpPr>
            <a:spLocks noChangeArrowheads="1"/>
          </p:cNvSpPr>
          <p:nvPr/>
        </p:nvSpPr>
        <p:spPr bwMode="auto">
          <a:xfrm>
            <a:off x="322263" y="189310"/>
            <a:ext cx="1014412" cy="35123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30" name="Line 31"/>
          <p:cNvSpPr>
            <a:spLocks noChangeShapeType="1"/>
          </p:cNvSpPr>
          <p:nvPr/>
        </p:nvSpPr>
        <p:spPr bwMode="auto">
          <a:xfrm flipV="1">
            <a:off x="323850" y="4867275"/>
            <a:ext cx="8496300" cy="0"/>
          </a:xfrm>
          <a:prstGeom prst="line">
            <a:avLst/>
          </a:prstGeom>
          <a:noFill/>
          <a:ln w="12700">
            <a:solidFill>
              <a:srgbClr val="0040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031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348979"/>
            <a:ext cx="8475662" cy="34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Edit Test Master formats by clicking on them</a:t>
            </a:r>
          </a:p>
          <a:p>
            <a:pPr lvl="1"/>
            <a:r>
              <a:rPr lang="en-US" altLang="de-DE"/>
              <a:t>Bullet points</a:t>
            </a:r>
          </a:p>
          <a:p>
            <a:pPr lvl="2"/>
            <a:r>
              <a:rPr lang="en-US" altLang="de-DE"/>
              <a:t>Level two</a:t>
            </a:r>
          </a:p>
          <a:p>
            <a:pPr lvl="3"/>
            <a:r>
              <a:rPr lang="en-US" altLang="de-DE"/>
              <a:t>Level three</a:t>
            </a:r>
          </a:p>
          <a:p>
            <a:pPr lvl="4"/>
            <a:r>
              <a:rPr lang="en-US" altLang="de-DE"/>
              <a:t>Level four</a:t>
            </a:r>
          </a:p>
        </p:txBody>
      </p:sp>
      <p:pic>
        <p:nvPicPr>
          <p:cNvPr id="12" name="Picture 26" descr="metro_ppt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3" y="306239"/>
            <a:ext cx="773569" cy="13893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95" r:id="rId13"/>
  </p:sldLayoutIdLst>
  <p:hf hdr="0" ftr="0" dt="0"/>
  <p:txStyles>
    <p:titleStyle>
      <a:lvl1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ＭＳ Ｐゴシック" pitchFamily="64" charset="-128"/>
          <a:cs typeface="ＭＳ Ｐゴシック" pitchFamily="64" charset="-128"/>
        </a:defRPr>
      </a:lvl1pPr>
      <a:lvl2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pitchFamily="64" charset="-128"/>
          <a:cs typeface="ＭＳ Ｐゴシック" pitchFamily="64" charset="-128"/>
        </a:defRPr>
      </a:lvl1pPr>
      <a:lvl2pPr marL="180975" indent="-179388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-105" charset="2"/>
        <a:buChar char="§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2pPr>
      <a:lvl3pPr marL="357188" indent="-17462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3pPr>
      <a:lvl4pPr marL="541338" indent="-182563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4pPr>
      <a:lvl5pPr marL="717550" indent="-17462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5pPr>
      <a:lvl6pPr marL="1174750" indent="-17462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6pPr>
      <a:lvl7pPr marL="1631950" indent="-17462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7pPr>
      <a:lvl8pPr marL="2089150" indent="-17462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8pPr>
      <a:lvl9pPr marL="2546350" indent="-17462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7" name="Text Box 9"/>
          <p:cNvSpPr txBox="1">
            <a:spLocks noChangeArrowheads="1"/>
          </p:cNvSpPr>
          <p:nvPr/>
        </p:nvSpPr>
        <p:spPr bwMode="auto">
          <a:xfrm>
            <a:off x="6823076" y="4867276"/>
            <a:ext cx="1973263" cy="2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GB" sz="1000">
                <a:solidFill>
                  <a:schemeClr val="hlink"/>
                </a:solidFill>
              </a:rPr>
              <a:t>Member</a:t>
            </a:r>
            <a:r>
              <a:rPr kumimoji="1" lang="de-DE" sz="1000">
                <a:solidFill>
                  <a:schemeClr val="hlink"/>
                </a:solidFill>
              </a:rPr>
              <a:t> of </a:t>
            </a:r>
            <a:r>
              <a:rPr kumimoji="1" lang="de-DE" sz="1000" b="1">
                <a:solidFill>
                  <a:schemeClr val="hlink"/>
                </a:solidFill>
              </a:rPr>
              <a:t>METRO Group</a:t>
            </a:r>
            <a:endParaRPr kumimoji="1" lang="en-GB" sz="1000" b="1">
              <a:solidFill>
                <a:schemeClr val="hlink"/>
              </a:solidFill>
            </a:endParaRPr>
          </a:p>
        </p:txBody>
      </p: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341313" y="4867276"/>
            <a:ext cx="5040312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de-DE" sz="1000">
                <a:solidFill>
                  <a:schemeClr val="hlink"/>
                </a:solidFill>
              </a:rPr>
              <a:t>M</a:t>
            </a:r>
            <a:r>
              <a:rPr kumimoji="1" lang="de-DE" altLang="de-DE" sz="1000">
                <a:solidFill>
                  <a:schemeClr val="hlink"/>
                </a:solidFill>
              </a:rPr>
              <a:t>ETRO</a:t>
            </a:r>
            <a:r>
              <a:rPr kumimoji="1" lang="en-US" altLang="de-DE" sz="1000">
                <a:solidFill>
                  <a:schemeClr val="hlink"/>
                </a:solidFill>
              </a:rPr>
              <a:t> Cash &amp; Carry International GmbH</a:t>
            </a:r>
            <a:endParaRPr lang="de-DE" altLang="de-DE" sz="1000">
              <a:solidFill>
                <a:schemeClr val="hlink"/>
              </a:solidFill>
            </a:endParaRPr>
          </a:p>
        </p:txBody>
      </p:sp>
      <p:sp>
        <p:nvSpPr>
          <p:cNvPr id="5396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1900" y="4867276"/>
            <a:ext cx="4140200" cy="2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hlink"/>
                </a:solidFill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A4C5F2F8-DA01-40EF-B0FF-C594442228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3" name="Rectangle 17"/>
          <p:cNvSpPr>
            <a:spLocks noChangeArrowheads="1"/>
          </p:cNvSpPr>
          <p:nvPr/>
        </p:nvSpPr>
        <p:spPr bwMode="auto">
          <a:xfrm>
            <a:off x="323850" y="611981"/>
            <a:ext cx="8496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e-DE" sz="2000" b="1">
                <a:solidFill>
                  <a:schemeClr val="tx2"/>
                </a:solidFill>
              </a:rPr>
              <a:t>This ist the title in Arial bold, 20 pt</a:t>
            </a:r>
            <a:br>
              <a:rPr lang="en-US" altLang="de-DE" sz="2000" b="1">
                <a:solidFill>
                  <a:schemeClr val="tx2"/>
                </a:solidFill>
              </a:rPr>
            </a:br>
            <a:r>
              <a:rPr lang="en-US" altLang="de-DE" sz="2000" b="1">
                <a:solidFill>
                  <a:schemeClr val="tx2"/>
                </a:solidFill>
              </a:rPr>
              <a:t>maximum two lines</a:t>
            </a:r>
          </a:p>
        </p:txBody>
      </p:sp>
      <p:sp>
        <p:nvSpPr>
          <p:cNvPr id="539664" name="Text Box 16"/>
          <p:cNvSpPr txBox="1">
            <a:spLocks noChangeArrowheads="1"/>
          </p:cNvSpPr>
          <p:nvPr/>
        </p:nvSpPr>
        <p:spPr bwMode="auto">
          <a:xfrm>
            <a:off x="323850" y="4867276"/>
            <a:ext cx="8496300" cy="20240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470"/>
            </a:solidFill>
            <a:prstDash val="dash"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 eaLnBrk="1" hangingPunct="1">
              <a:spcAft>
                <a:spcPct val="0"/>
              </a:spcAft>
              <a:defRPr/>
            </a:pPr>
            <a:r>
              <a:rPr lang="en-US" sz="1000" b="1"/>
              <a:t>Country code and Logo Metro GROUP</a:t>
            </a:r>
          </a:p>
        </p:txBody>
      </p:sp>
      <p:sp>
        <p:nvSpPr>
          <p:cNvPr id="539661" name="Text Box 13"/>
          <p:cNvSpPr txBox="1">
            <a:spLocks noChangeArrowheads="1"/>
          </p:cNvSpPr>
          <p:nvPr/>
        </p:nvSpPr>
        <p:spPr bwMode="auto">
          <a:xfrm>
            <a:off x="323850" y="1356123"/>
            <a:ext cx="8485188" cy="344090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470"/>
            </a:solidFill>
            <a:prstDash val="dash"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 eaLnBrk="1" hangingPunct="1">
              <a:spcAft>
                <a:spcPct val="0"/>
              </a:spcAft>
              <a:defRPr/>
            </a:pPr>
            <a:r>
              <a:rPr lang="en-US" sz="1800" b="1"/>
              <a:t>Content area</a:t>
            </a:r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13173"/>
            <a:ext cx="8496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/>
              <a:t>This ist the title in Arial bold, 20 pt</a:t>
            </a:r>
            <a:br>
              <a:rPr lang="en-US" altLang="de-DE"/>
            </a:br>
            <a:r>
              <a:rPr lang="en-US" altLang="de-DE"/>
              <a:t>maximum two lines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348979"/>
            <a:ext cx="8475662" cy="34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Edit Test Master formats by clicking on them</a:t>
            </a:r>
          </a:p>
          <a:p>
            <a:pPr lvl="1"/>
            <a:r>
              <a:rPr lang="en-US" altLang="de-DE"/>
              <a:t>Bullet points</a:t>
            </a:r>
          </a:p>
          <a:p>
            <a:pPr lvl="2"/>
            <a:r>
              <a:rPr lang="en-US" altLang="de-DE"/>
              <a:t>Level two</a:t>
            </a:r>
          </a:p>
          <a:p>
            <a:pPr lvl="3"/>
            <a:r>
              <a:rPr lang="en-US" altLang="de-DE"/>
              <a:t>Level three</a:t>
            </a:r>
          </a:p>
          <a:p>
            <a:pPr lvl="4"/>
            <a:r>
              <a:rPr lang="en-US" altLang="de-DE"/>
              <a:t>Level four</a:t>
            </a: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1331913" y="189310"/>
            <a:ext cx="7488237" cy="357188"/>
          </a:xfrm>
          <a:prstGeom prst="rect">
            <a:avLst/>
          </a:prstGeom>
          <a:solidFill>
            <a:srgbClr val="FBE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grpSp>
        <p:nvGrpSpPr>
          <p:cNvPr id="2059" name="Group 6"/>
          <p:cNvGrpSpPr>
            <a:grpSpLocks/>
          </p:cNvGrpSpPr>
          <p:nvPr/>
        </p:nvGrpSpPr>
        <p:grpSpPr bwMode="auto">
          <a:xfrm>
            <a:off x="322263" y="189310"/>
            <a:ext cx="1009650" cy="357188"/>
            <a:chOff x="215" y="159"/>
            <a:chExt cx="636" cy="300"/>
          </a:xfrm>
        </p:grpSpPr>
        <p:sp>
          <p:nvSpPr>
            <p:cNvPr id="2068" name="Rectangle 7"/>
            <p:cNvSpPr>
              <a:spLocks noChangeArrowheads="1"/>
            </p:cNvSpPr>
            <p:nvPr/>
          </p:nvSpPr>
          <p:spPr bwMode="auto">
            <a:xfrm>
              <a:off x="215" y="159"/>
              <a:ext cx="636" cy="30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2500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2500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2500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2500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pic>
          <p:nvPicPr>
            <p:cNvPr id="2069" name="Picture 8" descr="metro_ppt_log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268"/>
              <a:ext cx="485" cy="8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9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6801445" y="2522737"/>
            <a:ext cx="4494610" cy="139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ts val="1100"/>
              </a:lnSpc>
              <a:spcBef>
                <a:spcPts val="100"/>
              </a:spcBef>
              <a:spcAft>
                <a:spcPct val="0"/>
              </a:spcAft>
              <a:defRPr sz="700">
                <a:solidFill>
                  <a:schemeClr val="hlink"/>
                </a:solidFill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  <p:sp>
        <p:nvSpPr>
          <p:cNvPr id="539662" name="Text Box 14"/>
          <p:cNvSpPr txBox="1">
            <a:spLocks noChangeArrowheads="1"/>
          </p:cNvSpPr>
          <p:nvPr/>
        </p:nvSpPr>
        <p:spPr bwMode="auto">
          <a:xfrm>
            <a:off x="323851" y="627459"/>
            <a:ext cx="8475663" cy="59412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470"/>
            </a:solidFill>
            <a:prstDash val="dash"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 eaLnBrk="1" hangingPunct="1">
              <a:spcAft>
                <a:spcPct val="0"/>
              </a:spcAft>
              <a:defRPr/>
            </a:pPr>
            <a:r>
              <a:rPr lang="en-US" sz="2000" b="1"/>
              <a:t>Title area</a:t>
            </a:r>
          </a:p>
        </p:txBody>
      </p:sp>
      <p:sp>
        <p:nvSpPr>
          <p:cNvPr id="539663" name="Text Box 15"/>
          <p:cNvSpPr txBox="1">
            <a:spLocks noChangeArrowheads="1"/>
          </p:cNvSpPr>
          <p:nvPr/>
        </p:nvSpPr>
        <p:spPr bwMode="auto">
          <a:xfrm>
            <a:off x="330200" y="197644"/>
            <a:ext cx="8475663" cy="351235"/>
          </a:xfrm>
          <a:prstGeom prst="rect">
            <a:avLst/>
          </a:prstGeom>
          <a:solidFill>
            <a:srgbClr val="002470">
              <a:alpha val="10001"/>
            </a:srgbClr>
          </a:solidFill>
          <a:ln w="12700">
            <a:solidFill>
              <a:srgbClr val="002470"/>
            </a:solidFill>
            <a:prstDash val="dash"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 eaLnBrk="1" hangingPunct="1">
              <a:spcAft>
                <a:spcPct val="0"/>
              </a:spcAft>
              <a:defRPr/>
            </a:pPr>
            <a:r>
              <a:rPr lang="en-US" sz="1800" b="1"/>
              <a:t>Brand area</a:t>
            </a:r>
          </a:p>
        </p:txBody>
      </p:sp>
      <p:sp>
        <p:nvSpPr>
          <p:cNvPr id="2063" name="Line 18"/>
          <p:cNvSpPr>
            <a:spLocks noChangeShapeType="1"/>
          </p:cNvSpPr>
          <p:nvPr/>
        </p:nvSpPr>
        <p:spPr bwMode="auto">
          <a:xfrm>
            <a:off x="-1588" y="829866"/>
            <a:ext cx="541338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39667" name="Text Box 19"/>
          <p:cNvSpPr txBox="1">
            <a:spLocks noChangeArrowheads="1"/>
          </p:cNvSpPr>
          <p:nvPr/>
        </p:nvSpPr>
        <p:spPr bwMode="auto">
          <a:xfrm>
            <a:off x="38100" y="729853"/>
            <a:ext cx="39528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>
              <a:defRPr/>
            </a:pPr>
            <a:r>
              <a:rPr lang="de-DE" sz="700" b="1">
                <a:solidFill>
                  <a:schemeClr val="hlink"/>
                </a:solidFill>
              </a:rPr>
              <a:t>6.45</a:t>
            </a:r>
          </a:p>
        </p:txBody>
      </p:sp>
      <p:sp>
        <p:nvSpPr>
          <p:cNvPr id="2065" name="Line 20"/>
          <p:cNvSpPr>
            <a:spLocks noChangeShapeType="1"/>
          </p:cNvSpPr>
          <p:nvPr/>
        </p:nvSpPr>
        <p:spPr bwMode="auto">
          <a:xfrm>
            <a:off x="0" y="1543050"/>
            <a:ext cx="611188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39669" name="Text Box 21"/>
          <p:cNvSpPr txBox="1">
            <a:spLocks noChangeArrowheads="1"/>
          </p:cNvSpPr>
          <p:nvPr/>
        </p:nvSpPr>
        <p:spPr bwMode="auto">
          <a:xfrm>
            <a:off x="38100" y="1441847"/>
            <a:ext cx="39528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>
              <a:defRPr/>
            </a:pPr>
            <a:r>
              <a:rPr lang="de-DE" sz="700" b="1">
                <a:solidFill>
                  <a:schemeClr val="hlink"/>
                </a:solidFill>
              </a:rPr>
              <a:t>3.80 </a:t>
            </a:r>
          </a:p>
        </p:txBody>
      </p:sp>
      <p:sp>
        <p:nvSpPr>
          <p:cNvPr id="2067" name="Line 22"/>
          <p:cNvSpPr>
            <a:spLocks noChangeShapeType="1"/>
          </p:cNvSpPr>
          <p:nvPr/>
        </p:nvSpPr>
        <p:spPr bwMode="auto">
          <a:xfrm flipV="1">
            <a:off x="323850" y="4867275"/>
            <a:ext cx="8496300" cy="0"/>
          </a:xfrm>
          <a:prstGeom prst="line">
            <a:avLst/>
          </a:prstGeom>
          <a:noFill/>
          <a:ln w="12700">
            <a:solidFill>
              <a:srgbClr val="0040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</p:sldLayoutIdLst>
  <p:hf hdr="0" dt="0"/>
  <p:txStyles>
    <p:titleStyle>
      <a:lvl1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ＭＳ Ｐゴシック" pitchFamily="64" charset="-128"/>
          <a:cs typeface="ＭＳ Ｐゴシック" pitchFamily="64" charset="-128"/>
        </a:defRPr>
      </a:lvl1pPr>
      <a:lvl2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2pPr>
      <a:lvl3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3pPr>
      <a:lvl4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4pPr>
      <a:lvl5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5pPr>
      <a:lvl6pPr marL="4572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pitchFamily="64" charset="-128"/>
          <a:cs typeface="ＭＳ Ｐゴシック" pitchFamily="64" charset="-128"/>
        </a:defRPr>
      </a:lvl1pPr>
      <a:lvl2pPr marL="180975" indent="-179388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-105" charset="2"/>
        <a:buChar char="§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2pPr>
      <a:lvl3pPr marL="357188" indent="-17462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3pPr>
      <a:lvl4pPr marL="541338" indent="-182563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4pPr>
      <a:lvl5pPr marL="717550" indent="-17462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5pPr>
      <a:lvl6pPr marL="11747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6pPr>
      <a:lvl7pPr marL="16319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7pPr>
      <a:lvl8pPr marL="20891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8pPr>
      <a:lvl9pPr marL="25463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uyers.sourcingsupport.metro.de/support/solutions/articles/15000031114-how-to-contact-esourcing-support-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ourcing.metro-link.com/wui38_2/loginprocess.d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563638"/>
            <a:ext cx="6335713" cy="707886"/>
          </a:xfrm>
        </p:spPr>
        <p:txBody>
          <a:bodyPr/>
          <a:lstStyle/>
          <a:p>
            <a:r>
              <a:rPr lang="de-DE" altLang="de-DE" dirty="0">
                <a:ea typeface="ＭＳ Ｐゴシック" pitchFamily="-105" charset="-128"/>
              </a:rPr>
              <a:t>Beantragen einer Verpackungsmittelfreigabe (Lieferant)</a:t>
            </a:r>
            <a:endParaRPr lang="en-GB" altLang="de-DE" dirty="0">
              <a:ea typeface="ＭＳ Ｐゴシック" pitchFamily="-105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6645" y="3291830"/>
            <a:ext cx="6335713" cy="10096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ea typeface="ＭＳ Ｐゴシック" pitchFamily="-105" charset="-128"/>
              </a:rPr>
              <a:t>Düsseldorf, </a:t>
            </a:r>
            <a:r>
              <a:rPr lang="en-GB" dirty="0" err="1">
                <a:ea typeface="ＭＳ Ｐゴシック" pitchFamily="-105" charset="-128"/>
              </a:rPr>
              <a:t>Januar</a:t>
            </a:r>
            <a:r>
              <a:rPr lang="en-GB" dirty="0">
                <a:ea typeface="ＭＳ Ｐゴシック" pitchFamily="-105" charset="-128"/>
              </a:rPr>
              <a:t>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41478" y="1082059"/>
            <a:ext cx="8061045" cy="350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52572" y="3147814"/>
            <a:ext cx="7951876" cy="1331134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Bitte tragen Sie in </a:t>
            </a:r>
            <a:r>
              <a:rPr lang="de-DE" u="sng" dirty="0"/>
              <a:t>Spalte Q bis S nichts</a:t>
            </a:r>
            <a:r>
              <a:rPr lang="de-DE" dirty="0"/>
              <a:t> ein, hier erteilt der Einkauf die Freigabe! Um klicken Sie anschließend auf „Als Entwurf speichern“ und dann auf „Alle Reiter veröffentlichen“.</a:t>
            </a:r>
          </a:p>
          <a:p>
            <a:r>
              <a:rPr lang="de-DE" dirty="0"/>
              <a:t>ACHTUNG:  Wenn Sie bereits Verpackungsmittel beantragt hatten, löschen Sie bitte die alten Einträge und klicken dann auf „Als Entwurf speichern“. Tragen Sie dann bitte die neue Verpackungsmittelanfrage ein.</a:t>
            </a:r>
          </a:p>
        </p:txBody>
      </p:sp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7614"/>
            <a:ext cx="9144000" cy="250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20344" y="4011910"/>
            <a:ext cx="7951876" cy="307777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Sie erhalten anschließend eine Email von </a:t>
            </a:r>
            <a:r>
              <a:rPr lang="de-DE" dirty="0" err="1"/>
              <a:t>eSourcing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7614"/>
            <a:ext cx="9144000" cy="250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20344" y="4011910"/>
            <a:ext cx="7951876" cy="523220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Sobald der Einkauf die Verpackungsmittel in </a:t>
            </a:r>
            <a:r>
              <a:rPr lang="de-DE" dirty="0" err="1"/>
              <a:t>eSourcing</a:t>
            </a:r>
            <a:r>
              <a:rPr lang="de-DE" dirty="0"/>
              <a:t> geprüft hat, erhalten Sie eine Email von </a:t>
            </a:r>
            <a:r>
              <a:rPr lang="de-DE" dirty="0" err="1"/>
              <a:t>eSourcing</a:t>
            </a:r>
            <a:r>
              <a:rPr lang="de-DE" dirty="0"/>
              <a:t>. Bitte loggen Sie sich erneut ein und öffnen das Projekt (siehe oben).</a:t>
            </a:r>
          </a:p>
        </p:txBody>
      </p:sp>
    </p:spTree>
    <p:extLst>
      <p:ext uri="{BB962C8B-B14F-4D97-AF65-F5344CB8AC3E}">
        <p14:creationId xmlns:p14="http://schemas.microsoft.com/office/powerpoint/2010/main" val="102958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585" y="771551"/>
            <a:ext cx="9130239" cy="361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240424" y="4319687"/>
            <a:ext cx="6643944" cy="307777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In Spalte Q bis S finden Sie die Freigabe, bitte achten Sie auch auf die Menge </a:t>
            </a:r>
          </a:p>
        </p:txBody>
      </p:sp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00415" y="771550"/>
            <a:ext cx="8343170" cy="35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52572" y="3759736"/>
            <a:ext cx="7951876" cy="900246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Um eine neue Verpackungsmittelfreigabe zu beantragen, löschen Sie bitte die alten Datensätze und klicken dann auf „Speichern“ und „Alle Reiter veröffentlichen“. </a:t>
            </a:r>
          </a:p>
          <a:p>
            <a:r>
              <a:rPr lang="de-DE" dirty="0"/>
              <a:t>Sie können dann wie oben beschrieben eine neue Verpackungsmittelfreigabe eintragen.</a:t>
            </a:r>
          </a:p>
        </p:txBody>
      </p:sp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2CBA-F7EE-416E-B93C-CB3D81774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2352" y="1470292"/>
            <a:ext cx="7011987" cy="855900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de-DE" dirty="0">
                <a:solidFill>
                  <a:schemeClr val="bg1"/>
                </a:solidFill>
              </a:rPr>
              <a:t>Kontaktaufnahme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9735D-08F5-452E-B953-A54AB8557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450"/>
              </a:spcAft>
            </a:pPr>
            <a:fld id="{BD5CE54B-C29A-4A25-9174-59FEA10EAC97}" type="slidenum">
              <a:rPr lang="en-GB" smtClean="0">
                <a:solidFill>
                  <a:srgbClr val="003B7E"/>
                </a:solidFill>
              </a:rPr>
              <a:pPr>
                <a:spcAft>
                  <a:spcPts val="450"/>
                </a:spcAft>
              </a:pPr>
              <a:t>15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F7A9C2-DDC6-40C0-B404-7388D9317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352" y="2178429"/>
            <a:ext cx="5622803" cy="2286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 lnSpcReduction="10000"/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</a:rPr>
              <a:t>Bei technischen Problemen während einer Live Auktion, setzen Sie sich bitte umgehend mit Ihrem Einkäufer in Verbindung.</a:t>
            </a: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</a:rPr>
              <a:t>Falls Sie bei der Benutzung des eSourcing Portals Unterstützung benötigen, kontaktieren Sie uns unter:</a:t>
            </a: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endParaRPr lang="en-US" altLang="de-DE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Offer Solution Services</a:t>
            </a:r>
            <a:endParaRPr lang="en-US" altLang="de-DE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</a:rPr>
              <a:t>esourcing@sourcingsupport.de </a:t>
            </a: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</a:rPr>
              <a:t>Hotline: +49 211 969 4747</a:t>
            </a: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</a:rPr>
              <a:t>Mo. – Do.: 	08:00 to 18:00 CET</a:t>
            </a: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</a:rPr>
              <a:t>Fri.:		08:00 to 16:00 CET</a:t>
            </a:r>
          </a:p>
        </p:txBody>
      </p:sp>
    </p:spTree>
    <p:extLst>
      <p:ext uri="{BB962C8B-B14F-4D97-AF65-F5344CB8AC3E}">
        <p14:creationId xmlns:p14="http://schemas.microsoft.com/office/powerpoint/2010/main" val="341386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r="16121"/>
          <a:stretch/>
        </p:blipFill>
        <p:spPr bwMode="auto">
          <a:xfrm>
            <a:off x="0" y="-1"/>
            <a:ext cx="9144000" cy="514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3"/>
          <p:cNvSpPr txBox="1">
            <a:spLocks/>
          </p:cNvSpPr>
          <p:nvPr/>
        </p:nvSpPr>
        <p:spPr bwMode="auto">
          <a:xfrm>
            <a:off x="467544" y="4552958"/>
            <a:ext cx="7056438" cy="4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90000" numCol="1" anchor="b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ＭＳ Ｐゴシック" pitchFamily="64" charset="-128"/>
                <a:cs typeface="ＭＳ Ｐゴシック" pitchFamily="64" charset="-128"/>
              </a:defRPr>
            </a:lvl1pPr>
            <a:lvl2pPr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64" charset="-128"/>
                <a:cs typeface="ＭＳ Ｐゴシック" pitchFamily="64" charset="-128"/>
              </a:defRPr>
            </a:lvl2pPr>
            <a:lvl3pPr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64" charset="-128"/>
                <a:cs typeface="ＭＳ Ｐゴシック" pitchFamily="64" charset="-128"/>
              </a:defRPr>
            </a:lvl3pPr>
            <a:lvl4pPr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64" charset="-128"/>
                <a:cs typeface="ＭＳ Ｐゴシック" pitchFamily="64" charset="-128"/>
              </a:defRPr>
            </a:lvl4pPr>
            <a:lvl5pPr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64" charset="-128"/>
                <a:cs typeface="ＭＳ Ｐゴシック" pitchFamily="64" charset="-128"/>
              </a:defRPr>
            </a:lvl5pPr>
            <a:lvl6pPr marL="4572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/>
              <a:t>Bitte unter </a:t>
            </a:r>
            <a:r>
              <a:rPr lang="de-DE" kern="0" dirty="0">
                <a:hlinkClick r:id="rId3"/>
              </a:rPr>
              <a:t>esourcing.metro-link.com</a:t>
            </a:r>
            <a:r>
              <a:rPr lang="de-DE" kern="0" dirty="0"/>
              <a:t> einloggen</a:t>
            </a:r>
          </a:p>
        </p:txBody>
      </p:sp>
    </p:spTree>
    <p:extLst>
      <p:ext uri="{BB962C8B-B14F-4D97-AF65-F5344CB8AC3E}">
        <p14:creationId xmlns:p14="http://schemas.microsoft.com/office/powerpoint/2010/main" val="186917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642647"/>
            <a:ext cx="9144000" cy="385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99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1418390"/>
            <a:ext cx="9144000" cy="264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691680" y="3723878"/>
            <a:ext cx="3546394" cy="523220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Um das Projekt zu öffnen, klicken Sie bitte auf den Namen des Projektes.</a:t>
            </a:r>
          </a:p>
        </p:txBody>
      </p:sp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408154"/>
            <a:ext cx="9143999" cy="434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580112" y="2320410"/>
            <a:ext cx="3096344" cy="523220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Unter „Projektdetails“ finden Sie alle allgemeinen Informationen.</a:t>
            </a:r>
          </a:p>
        </p:txBody>
      </p:sp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" y="1068683"/>
            <a:ext cx="9144000" cy="31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231741" y="2515240"/>
            <a:ext cx="4680520" cy="523220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Unter „Mein Team“ können Sie weitere Ansprechpartner Ihrer Firma hinzufügen (die in </a:t>
            </a:r>
            <a:r>
              <a:rPr lang="de-DE" dirty="0" err="1"/>
              <a:t>eSourcing</a:t>
            </a:r>
            <a:r>
              <a:rPr lang="de-DE" dirty="0"/>
              <a:t> angelegt sind).</a:t>
            </a:r>
          </a:p>
        </p:txBody>
      </p:sp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t="6366" b="6366"/>
          <a:stretch/>
        </p:blipFill>
        <p:spPr bwMode="auto">
          <a:xfrm>
            <a:off x="1675" y="1347614"/>
            <a:ext cx="91440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0" t="68760" r="10683" b="15620"/>
          <a:stretch/>
        </p:blipFill>
        <p:spPr bwMode="auto">
          <a:xfrm>
            <a:off x="611037" y="3075806"/>
            <a:ext cx="1296144" cy="38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144242" y="3723878"/>
            <a:ext cx="4858865" cy="523220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Unter „Dokumente“ können Sie die Kurzanleitung herunterladen. </a:t>
            </a:r>
          </a:p>
        </p:txBody>
      </p:sp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96466" y="783402"/>
            <a:ext cx="8951067" cy="38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310521" y="3147814"/>
            <a:ext cx="4858865" cy="523220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Bitte klicken Sie auf „Anfrageelemente“ und dann auf den Namen oder auf „Bearbeiten“ um auf die Tabelle zu öffnen.</a:t>
            </a:r>
          </a:p>
        </p:txBody>
      </p:sp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22260" y="987573"/>
            <a:ext cx="8099479" cy="338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52572" y="3472864"/>
            <a:ext cx="7951876" cy="1331134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Links finden Sie die Artikel, für die Verpackungsmittel beantragt werden können (</a:t>
            </a:r>
            <a:r>
              <a:rPr lang="de-DE" u="sng" dirty="0"/>
              <a:t>nur Eigenmarkenartikel von Metro Deutschland</a:t>
            </a:r>
            <a:r>
              <a:rPr lang="de-DE" dirty="0"/>
              <a:t>). Ab „Verpackungsart“ tragen Sie bitte die benötigten Informationen ein.</a:t>
            </a:r>
          </a:p>
          <a:p>
            <a:r>
              <a:rPr lang="de-DE" dirty="0"/>
              <a:t>ACHTUNG: Falls ein Eigenmarkenartikel fehlt, tragen Sie bitte die Informationen bei den leeren Zeilen ein und die Artikelbezeichnung bei „Kommentar Lieferant“.</a:t>
            </a:r>
          </a:p>
        </p:txBody>
      </p:sp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_MCC">
  <a:themeElements>
    <a:clrScheme name="Powerpoint_Master_MCC_2010 4">
      <a:dk1>
        <a:srgbClr val="000000"/>
      </a:dk1>
      <a:lt1>
        <a:srgbClr val="FFFFFF"/>
      </a:lt1>
      <a:dk2>
        <a:srgbClr val="000000"/>
      </a:dk2>
      <a:lt2>
        <a:srgbClr val="DCDCDC"/>
      </a:lt2>
      <a:accent1>
        <a:srgbClr val="A3B4D5"/>
      </a:accent1>
      <a:accent2>
        <a:srgbClr val="FBE400"/>
      </a:accent2>
      <a:accent3>
        <a:srgbClr val="FFFFFF"/>
      </a:accent3>
      <a:accent4>
        <a:srgbClr val="000000"/>
      </a:accent4>
      <a:accent5>
        <a:srgbClr val="CED6E7"/>
      </a:accent5>
      <a:accent6>
        <a:srgbClr val="E3CF00"/>
      </a:accent6>
      <a:hlink>
        <a:srgbClr val="243C7B"/>
      </a:hlink>
      <a:folHlink>
        <a:srgbClr val="F6A90E"/>
      </a:folHlink>
    </a:clrScheme>
    <a:fontScheme name="Powerpoint_Master_MCC_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2500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2500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Master_MCC_2010 1">
        <a:dk1>
          <a:srgbClr val="000000"/>
        </a:dk1>
        <a:lt1>
          <a:srgbClr val="FFFFFF"/>
        </a:lt1>
        <a:dk2>
          <a:srgbClr val="000000"/>
        </a:dk2>
        <a:lt2>
          <a:srgbClr val="BE2800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MCC_2010 2">
        <a:dk1>
          <a:srgbClr val="000000"/>
        </a:dk1>
        <a:lt1>
          <a:srgbClr val="FFFFFF"/>
        </a:lt1>
        <a:dk2>
          <a:srgbClr val="000000"/>
        </a:dk2>
        <a:lt2>
          <a:srgbClr val="B0B0B0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MCC_2010 3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MCC_2010 4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A3B4D5"/>
        </a:accent1>
        <a:accent2>
          <a:srgbClr val="FBE400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E3CF00"/>
        </a:accent6>
        <a:hlink>
          <a:srgbClr val="243C7B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owerpoint_Master_MCCI">
  <a:themeElements>
    <a:clrScheme name="2_Powerpoint_Master_MCCI 4">
      <a:dk1>
        <a:srgbClr val="000000"/>
      </a:dk1>
      <a:lt1>
        <a:srgbClr val="FFFFFF"/>
      </a:lt1>
      <a:dk2>
        <a:srgbClr val="000000"/>
      </a:dk2>
      <a:lt2>
        <a:srgbClr val="DCDCDC"/>
      </a:lt2>
      <a:accent1>
        <a:srgbClr val="A3B4D5"/>
      </a:accent1>
      <a:accent2>
        <a:srgbClr val="FBE400"/>
      </a:accent2>
      <a:accent3>
        <a:srgbClr val="FFFFFF"/>
      </a:accent3>
      <a:accent4>
        <a:srgbClr val="000000"/>
      </a:accent4>
      <a:accent5>
        <a:srgbClr val="CED6E7"/>
      </a:accent5>
      <a:accent6>
        <a:srgbClr val="E3CF00"/>
      </a:accent6>
      <a:hlink>
        <a:srgbClr val="243C7B"/>
      </a:hlink>
      <a:folHlink>
        <a:srgbClr val="F6A90E"/>
      </a:folHlink>
    </a:clrScheme>
    <a:fontScheme name="2_Powerpoint_Master_MCC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2500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2500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owerpoint_Master_MCCI 1">
        <a:dk1>
          <a:srgbClr val="000000"/>
        </a:dk1>
        <a:lt1>
          <a:srgbClr val="FFFFFF"/>
        </a:lt1>
        <a:dk2>
          <a:srgbClr val="000000"/>
        </a:dk2>
        <a:lt2>
          <a:srgbClr val="BE2800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Master_MCCI 2">
        <a:dk1>
          <a:srgbClr val="000000"/>
        </a:dk1>
        <a:lt1>
          <a:srgbClr val="FFFFFF"/>
        </a:lt1>
        <a:dk2>
          <a:srgbClr val="000000"/>
        </a:dk2>
        <a:lt2>
          <a:srgbClr val="B0B0B0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Master_MCCI 3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Master_MCCI 4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A3B4D5"/>
        </a:accent1>
        <a:accent2>
          <a:srgbClr val="FBE400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E3CF00"/>
        </a:accent6>
        <a:hlink>
          <a:srgbClr val="243C7B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Präsentationsvorlage_MCC</Template>
  <TotalTime>0</TotalTime>
  <Words>412</Words>
  <Application>Microsoft Office PowerPoint</Application>
  <PresentationFormat>Bildschirmpräsentation (16:9)</PresentationFormat>
  <Paragraphs>42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Wingdings</vt:lpstr>
      <vt:lpstr>Präsentationsvorlage_MCC</vt:lpstr>
      <vt:lpstr>2_Powerpoint_Master_MCCI</vt:lpstr>
      <vt:lpstr>Beantragen einer Verpackungsmittelfreigabe (Lieferant)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Kontaktaufnahme</vt:lpstr>
    </vt:vector>
  </TitlesOfParts>
  <Company>METRO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Präsentationstitel, in Arial fett 20 pt.  maximal zweizeilig</dc:title>
  <dc:creator>Reuter, Tina Lynn</dc:creator>
  <cp:lastModifiedBy>Stasch, Denis</cp:lastModifiedBy>
  <cp:revision>93</cp:revision>
  <dcterms:created xsi:type="dcterms:W3CDTF">2018-08-24T11:40:53Z</dcterms:created>
  <dcterms:modified xsi:type="dcterms:W3CDTF">2023-01-19T15:29:09Z</dcterms:modified>
</cp:coreProperties>
</file>